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6FFA5-4BB9-47F2-B528-21A1052F04E3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7BF86-EB84-4249-9DFD-225D2D9ED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478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Project Based Assessments for Students Who Fail the Keystone Exams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4953000"/>
            <a:ext cx="4114800" cy="1371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Mr. Joseph </a:t>
            </a:r>
            <a:r>
              <a:rPr lang="en-US" b="1" dirty="0" err="1" smtClean="0">
                <a:solidFill>
                  <a:srgbClr val="C00000"/>
                </a:solidFill>
              </a:rPr>
              <a:t>Svetecz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Biology Instructor LCTI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Joe Svetecz\AppData\Local\Microsoft\Windows\Temporary Internet Files\Content.IE5\5K0F46EA\MC9000549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352800"/>
            <a:ext cx="3326225" cy="3029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Utilize for PBA’s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70037"/>
            <a:ext cx="57912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G.R.A.S.P.S:  Goal, Role, Audience, Situation, Product/Performance and Purpose, and Standards and Criteria for Success.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Six A's of Project Based Learning Checklist (Adapted from Steinberg's Six A's of Successful Projects; Steinberg, 1998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 descr="C:\Users\Joe Svetecz\AppData\Local\Microsoft\Windows\Temporary Internet Files\Content.IE5\TT7P7PE8\MC90044631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286000"/>
            <a:ext cx="2872989" cy="281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Utilize For PBAs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/>
              <a:t>Side note from share out session:  One thing to keep in mind is that the projects must be AUTHENTIC.  </a:t>
            </a:r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However</a:t>
            </a:r>
            <a:r>
              <a:rPr lang="en-US" b="1" dirty="0">
                <a:solidFill>
                  <a:srgbClr val="C00000"/>
                </a:solidFill>
              </a:rPr>
              <a:t>, the project "must" be something that will hook the student into choosing and committing to that project.  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smtClean="0">
                <a:solidFill>
                  <a:srgbClr val="002060"/>
                </a:solidFill>
              </a:rPr>
              <a:t>HOWEVER</a:t>
            </a:r>
            <a:r>
              <a:rPr lang="en-US" b="1" dirty="0">
                <a:solidFill>
                  <a:srgbClr val="002060"/>
                </a:solidFill>
              </a:rPr>
              <a:t>...to meet this requirement, authenticity may need to get "thrown out the window" to make a more creative scenario and project.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Based For Real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001000" cy="5029200"/>
          </a:xfrm>
        </p:spPr>
        <p:txBody>
          <a:bodyPr>
            <a:normAutofit/>
          </a:bodyPr>
          <a:lstStyle/>
          <a:p>
            <a:r>
              <a:rPr lang="en-US" dirty="0"/>
              <a:t>Projects must be scenario based with a back story for which a project can be tailored to and referenced </a:t>
            </a:r>
            <a:r>
              <a:rPr lang="en-US" dirty="0" smtClean="0"/>
              <a:t>for </a:t>
            </a:r>
            <a:r>
              <a:rPr lang="en-US" dirty="0"/>
              <a:t>the different activities and </a:t>
            </a:r>
            <a:r>
              <a:rPr lang="en-US" dirty="0" smtClean="0"/>
              <a:t>tasks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FYE…I HAVE TWO EXAMPLES TO SHOWCASE</a:t>
            </a:r>
            <a:endParaRPr lang="en-US" dirty="0"/>
          </a:p>
        </p:txBody>
      </p:sp>
      <p:sp>
        <p:nvSpPr>
          <p:cNvPr id="3077" name="AutoShape 5" descr="data:image/jpeg;base64,/9j/4AAQSkZJRgABAQAAAQABAAD/2wCEAAkGBhQSERUUExQVFRUWGB8aGRgYGSAfHBkaIBocGyAYGhsbHCYeGxojHBwaHy8hIycpLCwsHB4xNTAtNSYrLCkBCQoKDgwOGg8PGi0kHyQsLCksLCosLCwsLCwsLCwsLCwsLCwsLCwsLCwsLCwpLCwsLCwsLCwsLCwsKSwsLCksLP/AABEIALwBDAMBIgACEQEDEQH/xAAcAAACAwEBAQEAAAAAAAAAAAAEBQIDBgEHAAj/xAA/EAACAQIEBAQDBgYABQQDAAABAhEDIQAEEjEFIkFRE2FxgQYykSNCUqGx8BRiwdHh8QcVM4KiJHKywhZDkv/EABkBAAMBAQEAAAAAAAAAAAAAAAECAwAEBf/EACgRAAICAQQBBAICAwAAAAAAAAABAhEhAxIxQRMEIlFhFHGh8AUykf/aAAwDAQACEQMRAD8AzmTrV6dWlSSt41CnURSpax5hqCK1wimT079Yx3M5+pWzLMoWk9CVYmIeCUEkKLnssCBtvik5bVTULUM6zDTuQB2vIxOp8Pu+ZqMoC09RWXMgMVLHqCYncDticmR3toD4s+lEolZNMzUbUQGeOojYSVBG8YTVsvqpllTmNUL1JA0ysEb6oIM9hi7iOcNRirtBBifxEfi7+Rw8+GcvTalUFUmdKkLtstQhgwkBpUdDY4PeQmXo8RqUSj03KzTCtBEMNTAhlNmB7MCMaij8WmvSFI0UXTU59BKKQwILgHUikxcadPWx2H4r8O0mVHQlVIsrEEsBPylb26zBMGAcMODfD6lmQIdbozAKCSy+H4mkt8oIZbdTJGNJ0hmyXxHwZMwqVKVWkKJLMQILKRBcBQATc7ARcXwvqUwrtlkhEUKzEmI6wxtrLWk7XECMegfDuWpV8mA2XioBzQoBF4DcolWZIlp6Rvjvxh8Es9RalBk8OshLK5BIdQFXQGBOjYWBiT3sm7oXlcnm1bKlygYaApI5p0iAYggg30kSY6XtgrgXF6k16YCKWo6k0mF1JpqgEWuQhBPWT3xu6vwoQmmpQpuIAdmAEnSDZgoBBYmG72i+MxxL4bd6qPTo6GDTKzyqpkgqd4A36+c4108ktyTK0rBaBl2o7lAKca0ddXIVIPViOnbudLwviNJMuQniVKYgMinn0VYDFgTLDWAZNwZ7zhbxD4dGuk9ZQtNU+zsdhqBSBf8ACdO8zG+DeE5RarO+rUFPNTPKQ5IId3C2JjoCYjGcNmRnHb7hP8R16OXr0agLVWRFpptp0yXLjSJBVWWAbxHacMDw4NlgVDViruNDwdMPEyTyqfMjp0wTxbIUtABNKmofQyVHBgjmUq9uYIQLxIXA1fh1RdWtzpYNCwQjMYY6oMNddQF5kDvgy02o4FccWIsrwh1XSQwYPAGg8wUkgtY2AiDN9O8RhrkGdaVTVPiUgyqZnVqEqx0m4HNywemI57iDLRXRVUcutkmA0nVIBPUCQq/KIt2I4XXZ6ry0oiqxDC0BjZSCCGMi8GcDhmtgXDc02ZzVZXktRZlQybBSVUqCLECQbQZnvhTn6zeJoVRYzKiAokaVsIsFv5nyxpPhsaczmlsXYmJuQpZZnUBEaiJ6+cThZxE+HICSdIkg8oYxyxsTvc9tsBLN0G7zQdxrhFA0/siWd/xPIvcCTaR7beeM7xXgbGiCopISC1QGrzcsL8vSZkAXMYe/CPDlzDuGqaQBMtCqG6LvcWBi2xwxp5BquurUQFFLUg6xFRF1GoQZ1F5gA2EKPTE06eSSwzAZzImnTpOzamqKrnqfDIAU22BFvYztinN5iQiSQ2gH6D5d+2NFkMlIpkyQAyKOvJIBXcgyL9APMiQs7w92VKqrT0uwKqDLRzg33IuLbkwYiMXU0y8ZCZKfLAxdRaHottJUG3WB263nHyUgWUX0k7/y2kT+WHvBqLVKVdNIZqTpmJG6orKpCmYMhhbpoG84dj4EGS4c5q6CAADJkgH5gJAO5J6bnpiVZGpV2p/gfeNJIMENHSxDEHbGm4hwPwaCOgqOHfUtRlYaSGI0MPlBJDcxMkAWGE+a4dMabNoZyHMc6cxAHYq2kd4xCM7dolGeSgZnUSskC4Bn702P8smBby74tpuTTrKWMggBjePM2sBB+uAsqsvt0n6idvpgn7rGDIuDeInaOom3X0xSWRpUKswwnTMkGJ/t5Ynm1IjSGKhRc3H5bYtzVHYxzE9uvUAjDavQCFSCxDQCoEM1rWnadvQ4DwB4EXDMwqVNTjUFBOkHf18oO2GnAM7orBqbFTqlP5TNpF+nri/jFIrUZ1QqxUhgACADFzERIje8+uPuHcDqikKyoSoIBMdNMk+g6zhZOnaFlTVjf4j+J62YLMyU9RgqVpiWPygAzMSTIvYeuEb52tXOurq1bfKIAHRRYKPIDDB8ytOsHANMG4IYggREkL69O5wZxDiqO0hqq7yPCURzNEiBeIJtuTiluaq8ioooU3FEMLsjFyYMiwF7bAlT7x3xa+ZrVDAeFVNIGogE6ARIkgNubQLHD3PUUYIqqyGmWFRS/KFsCZi6kgSCLHAWV+G6orP4Y8QLT1cstqlCYA6tMWYdWxObvJm7MvWyNKlmj4klNUsLE6STHzQLgTM413EaFF0dqVE5cORC2sDLK0TpggkxMEE9cBcQzC09FQUgx+WNWkrpJkmQQQL2ItgyjmqdWhrpxEiQ15Ox36LvbfthsN2FNt2CZhKZygoi8VAwqAwEEKCYiSWgqB0gkbYa5XIMfFhdDqGFJ9VmN9Opt95GoxuZF7LqdBtIamwVnYEXggGZZQYlgO8W1nrh5wjLsgLzI1sXiCByyqkbEFmJAMXjCya4GbrCKuFUzkfENWmwq1FPNBibyR0iDygDzw6yvE/EYFhdiGIZY1EgElbSWIi0m9p2wFms+7UlIZXgtBKkrG06VbkaRJi0HljCfOUXNNSS1JrkMSxMyWnnv59dsPjgdNJUOqvG3qK6oAquzajUU2TbTuJJB3O2xnA7l0pjwmLCCupmuSUI5SNz5TbV3wDSpxDkz4jEgRcAiJveCwNzcWOKRk2J8PxgVkNAMAJPT7sjyvJBN5wuxJk0sjXiNFGyKayg8KNexIMoSbWBOpzHXGboeFRzVdVOhC4YOCdBlVYAiSWMn5QcTzFTXUriq0ppplQpvAiANI+UKzE7kadotheCnhBnVtK1JhTBFwQDyySbEnfrh26oeXwMPiYU6tCqGuPDWrFxBRwjAECCdLje0KJxd8MZ0Dw0ctCDSGU30tPK1/kAj6dsdyDOCKdWmHDMwRTMBGBVpYfiEED+We2OmgtABUpOVPK+xltRUqxgfIABbfDt1EDa20wB6beMVlqiNUmo5UgjUCAsxYyPm6zjRNlDQYtylPAZtLPA1KPlO8AkbxbfCSrSLkSWVFHK/wB081lKiZTqCBIH5HNSUVOvNTKyAYI0QAtyCTeL288Rk7p1f9/ZNtNF/C8uKb1n5ShmoCQZ06lYKSwCkq2m4J28sK/iLOF3G8aQYe5+d5nqflHpNow9yrCpTqIGYjwSFUmVI1LIC95Bk4SZvLqYvqA1Cy33PynvBxOWqorcyW5J3ZDhuaXwdBphkOpS3hqWCkaokizzYnfSYHldQ+MVWh4TUVkqwUrChSwMtEHVvHSABiOdyXLT06z0CWk7C8dfbA1fhVNyBoZWJEC/ICRPUA9cK9RMD1UE8J4mlE1dbssOzDTFwyA3G0ahY7gycC5jjxTLmkVGqmwdCRBV9KwDG5DDc/XBlLg6eMEjxVZ1XsSJWNU+53jFHGsqj6kUgNq5mgczMSSQbAkNyg9ltvhltqx96qxBSy50eHNwbzsAwGw8jefXDj4JZWzmiqxOpDR0wRqYjk1RuCwn6YM4NwzRVBJGiBzxJBAHQys2jH2bYjMeKpIfWGRtSMYEXkXDdtVxOG8q7H8ywKuJfGrs602p/wDTlCtokEq3TqZJm5t0woPEZOtRoPMAVJsDIO5tvaNtsTqcPepVY9NRMmxH3p/muYxRluF1IYfd/rPSeu3TATjHCCnFPB9wWjLsIkwY9LfpfHzLY72J26dv7Ya8N4Z4c6pkgAETY+Qi8+WOU+FFlqAEAaSxJYCYYTExfpGN5UB6ibAs1RAUFIMi42kQNhNjI/LrgjM51zpJu1lk6RZRpEHTaBF4xKtT1AALsLkbHt5++KcwrAbk+QPU9+4xnqq8G8iLeIHk1OQ/NzXYRaNM3B7we+J1OLMKYpjSyE6yAAROwMi/TpHmDiAPKBcwTKkCIgQA/wAw2uNvfEKdUGSV7W3v1vF7ycBNdmtHatQrLHl5dAbaNjJIEGJFh3GE2c+adUz1O589sNs5Qc6RLIh+Vbw24JvbpBIx0ZSnTAFS7G+5sNgOvQT74dNMZNG4zmSWtV2Id1BkEXYrBFyB6SLxjvDOIVcuppaVUBYIgBiT98NN26Sp2274eJkBUYMVYK1IbqYBFiSRed7RIthiMqlCStSkUZBciQDDXMiNAIm/piNybyiahKzF5/LIWceFy21oCRqJuxAm95J7wCRfFVPJnxhTpgkqoJUAXkWBgQO5O5gYecV0nUyGitJysEHQaytYqJMqBLEzvpO1sCU2/gqgSmVbVtUQgoxPL1m/cMbQN8VTpWyii45OPwZWqQxYGdJpxsAByJA6SdzO+Jcbp+Aqhwo1ANYzO8A6e0qRPfywA3GXFcFTzEkzJ8gNzA3nF6jW5Q/aGNd95iQSD1vuD2wLb4Cm3wXZBzVUQoW94FhJs5J6bTM+eDalXwkNIKrsILM8sJn7l4VVG5FyfTA1KlopKJ0tVN1aJZZsh6an9BaO+GGbptQq6SS8kBUm7OQJRVRTABMFj2iJwyiwOLqwFciaocLHIoYabydSidRa1zN/1xR/DMlJtgWkaSLwAQeU9yY/7ZwSOLV01AVChqFdFOiFBM3EAAkeZJk4ozPi0p01JqGAy6uaku4A6EsZJvIBjqcCVNciuqF/DaILUiVBc04H0KkBYgC2w88F5GvT1SwBAEt+FTaPux5Rvgugnj0jVlUfVoDC0jVLkARDfKDtKt3nC/i9ErypLBuZmS4sLLq7LB+p6YnqRayv3/0nOD5OPUYsWDrpA2AF5FiVIAwZWqhgTA5yZi2lii8y32m/1GFlPMckA+pMb2v+pxbWuE033HvYzM+fnbCxm9rEjw0drZPXTKvzAGZUwLEcpvefrgg5hFYQx72BNisAnuB0m5wtrZgBDzSsXOoS0dP7EfnOOuPEqDwiGYqhWkSNUgTufm6+fLgbsUmZLA5XKJDgqupqelLWW4YBTusneO++BP4YolNCVL6TqAkFZa4O0R63tFsFwI8R1K02IVpJAQwRzN90nluT74+zmbU6abDUxYypJJK3HzKwvExfrOGddglKuRXnCmlTB1iwC7ExtY374hRZXGlCwv8ALE80brH6YctlRUQrTcU6THSEZ9QFtxABXm3mY74nkM2ATr1LUBvoXRLRdmXY7AzY3xFzsjusXggshYjUkmVWJhCesT93pMwMZ/N5RZBVjA2JTpHXTPWb29sa7OZBmSfDN0LfNOotYkdQ3XttjP1KPhqZBKoYJuSATEaZBJ39T5HD7lt4GUlVUF5HNNpFOxp0+tM6bk9+s33OLOIUqaqoVVQjcmS2qZ1s1+kWjeMVGgpGuXWEkg8tosD+G3qJ8sco0vEXSrJU6w8TtpsV6jELYu4IpZYIoFUKywbxcj1+aVtIg22wjrXZgqrsWXRcGLxa+w2/LDXI0gQaZBbQLgtIB+WRzT9b+eCstk18EOkM2oFQwA8NQeZTEsDvHSIwyTZqozvD841ONLBNp1yQNyRF/KD5HE89TNRiUAMk+QEQZF7zjSrkKGY1qR/D1YVlLkaWOrSdZ+UpJG97+2Mrm2GtkDrpJMlGlUFxab7iY2/TBUSij2AgFhJYLBjTaSfqDGOjh7vUZkIMDUoe2sQZgDcAgx6YE4q7tqWZdWH3RYb6pnm3U26EbYZZbiVOnR01afjVpDBgSrXE6XpjfqdSEW3xdQceS2xpFGYoOrQJvf5ehNutxGPsiyqxNQKwB+UTJ6cpGxG4m2NFWyhVWbLpTdWN11a3V2WfspjVAkaTJtvhFmuKHV4VRCLWlShvcSIkdhc4XhgpoqpZ5WZVp2FwCTqYE81hYAGOnY3viFLKqRdST7iPK1sXHh417LT1AhSbqWj5QQJBMHfFy5vwZRkQHe1wfOYONOQrl8HqPxZVr6CCxpU4EALd2kEgabloBAEDcG8HGP4xXfMLRasCDUqMgVQAdCgadSzBlm8tsRznxs1Rw5sTqAO4VIgxvDEzLReSBYYsSt49GkqLRgtU1MWVTp5C0tMqzRExYbdMMpOs8HY5lmZyYWmR4VMwwUNFriTDEWLHtFgO+F2SpPygn7t1tczAhpNpAJ/XEs3x50YIxVhbmDypAi0EDUfpHtjuU4eztSSnoK6Gc62WVJUWImQQuojcEnDwXfRvvoH4Nk9dQkqYU+2oc0RMm9hI64eCiqkyWZjdgSF+VgTdZnVKgbbQd8L0yByzKKlUVA5UpJCmx/6lMqdoO7HmiwsY5muIxo8VJavU1krAqICR4Y0zzAjnI6cm0YtChouh7w3OtSp1MzmF1G2hHHMXYAhV/Ai6YAG9uuM62fq1DWas2lWJYMahVSNeoEtB02kWEz0nGh47w7MPSpqKbPSYa2BESY0i0coIlgpgDVHTGb4p8M5iuwOsITJFJqgWDEFlQCYMTJEnrNsO1mmDumWZfjFMVFWkIApyXvqIjmAsIBEXMMeoG2LqNVndjZCWF4kapjSALsQsxH5YG4XkqGtE1Go5Phuy8icn3UsS21zy7DC8cSqitrdjFNiF0BdNJgbcovY3nfffENSNEJRSuzfHLU6eX1QNSpUI2Ilwr3UyxOgLJ2Bm22MrR4gpVwXAj8DDlkiR0Jg35u5w64tUWqHR2Zm01SDsSVytIGLfzTjL5CkWpmoU1K5KsSObSBbQ2mNTNogmw09Zw04PAZJqq4Cf4tTKsNdypZDfY36I23l64YZGizqwQeKfDGmAZ1lWMutivLy9pYYzGWydY1FWmPmJ0kbkwTB/CwEWm48jOG+UqtlmZnqGi/hhaYgsKhGn7NtN4MiO2kDEoJRuxUkuWB8T4eUGo7GdQJkKwjlJXfcduxwCc0xCuoKgCNR2ADC8AD3jGv4vxjK6NdYU010/u3DVFMGAvLvDBiDEemMDxzjzOSaLUynRQ5JHqHuf07DAhot/QdLTbw0PeF8WbU9MAnVGon751AiRPUiR2gdzgviNRwylqZRQXC8pt9oRYtfsYk9Yx5u/G8wD8xHt/fD7gv8AxMr0yBV+0Tr+9wffFfAnyykvT/BvOHVKvysAXRzzMCQ6EHkiPltO8+k3IemjzUKMXOxWZVogEBpOkWE3j0wXwLitHOU9VO5i6zcefmPP64e5Phqt8sT2OKR9FBZ3HN+NnkyH/MK6wpp1W03UkbGIKwpKv1v1k2GCkzNUhgya0LbERA/l7C/c7Ye57hFRBrKkDaQNvIx+uAVqEA9VtPcef+8B+kiuGN4EZ7OcCJJYeJJBEmNRNxcgAsCDEG+FacEelUE3AM6TIB6n22xt/AV9wQhNnIi/bDyj8LpVpSrDaOYTpb+qn63wngh2Ujorg8ozWV+3Z0TUs7AwxHTmNx3uDh5wBAKtRD4oRSNE6RUNpMsCAOtiDPfF3E+GPTYqwAZbH/eCsvm6ahGEbc0jaRuOw7ja2H8Eeg+JGY49xQM4p07qJHMsajJvDTY2BUdpx34e4W8S6DS5KrKBixYbU4YEx29MejcU+EqOfy0OqLWUTrAuRFjPUXkjHllarVylTwGYBVNrSykGzBt1mzW/oMaWh7faPLTxSFvxI7ZbMBAw1KDKmkVIB2D2AYFYIIw2ylWlWFKodCulvtDC6klpOkRdRIPXaxiecfJzOh8x9pVjSXA0ggMIugk1YJmUgyD0xV/A5caVnw0cE7guoWwvpkOIabANK9sQbjgk2klZHKcbAJBfY8pAACtA0uARq1KwMbbkg4tzPGmrN4eZQPY6XU8xFyNIIBYbiTcmSZxRT+FajksczQZVkAktLn7qFY+cjpt0xA06S00Tw2DsIao66AjSDpDBiGB8wI/QOugNxfGSocLXUPnZSZAVuc9Y0gTPQ3+mNHQQRNJCUN4ZCxU7FZPQEdzecZiiYJZy4YEklQpXWLCI2G1/r3wyzXF3VodmqERDB2Fo2IANxfe+2G3VwI0+hdXtUOslTYEqDpUWgj8Q8xbGhyGao06dJ6lCTSLlS7ytQ8t7gKe8HYKLHp9wbjdPLvS0KxaT4y6ZRlDRoUMpK2G4I3vgriWfBGv+ATwa5dyBUePmKgjQSofpYR5DbFHdHTJS4F3Eqn8RU1kGHY2sDC9Sq9CurbsO+ChmzSFXMcxbxBbSwIW/3r2sALXAjbCfO1KdEL9nVpMz6T9pLLTkMSwKhVJtt0nDTIURU8d6zvojV4YB1ztopSIEEzqvCQb4yj7aZtjUQnhvEzmWUFSAXGs7Ek6Qq6Ry6oBUdgW6DFr8RqUsytStVLqKpYhUC1NOrSBGxC2Fo5QR2xzh2kiiEVaAHN4eokgmx1Fo1NAOonptbE+G8OpVKyr4iJUOk6tepWa6ht4uQAfcwTGDXS6FdN7S9c8a1WrSqMCVeYeSQmo276wdNQAn8XfAtdqlOoUOlJBEgwakc0htihAsIG25myzNZfM+ORVoIro8s7EKI5iJLCTG3cjSeuNeM7SXL0mZgyhioDrqGxIMQSRIeBaR6XErsMovdgV5XLzDhWLU0aqStptYN5lov5XwEnA6Yz666hCtWUlZUAqxAsdQNwTfrhzSohdRVVeo5DMFVho5CFYgmYktIHRhOK/+qiVPCGmxjSoMzsC3aJEEHth0pUMlLFiviufda9Aovhq1aqWLG0NXNOw6yqg9oGKM1Wr2UASIdVDSrRZih7hvu2/LB3HqgR6FOlTRwqfMWYE6mLQouYEzJnHc3QVEY+Gqiq5IsdQBJ5t9xzTEA+WBKLYJQlJ0ZNa6rWUNyqLMCJkXECBEwTv9YwRxB6VBWqAtULiKTKpXlKi7BtygEahINsaWjwNxRDqAHVho1ImlxuBEm0XgC/psj41w8nStQksWCgbwPmYW6C+wF/TElHIq09sqsUcPytOtSelWPhyNVHSJKsssU0/eBQnci4EdMI87k6KtFN2qiCSI0aIMQ5cb2mw698O81mRSZCVmGJU/hNtx95TEEf6wo45lmFRkUF0aHpkSZQ3AmBMA6biZU7Y6E+DsqsCo5kD5aY/7iW/Kw/LFFasW3+gAA+gxbXyzKBqtqmB1gGJPb/BwOcOYbfDPxJUydZaiMQJuP8fucfoz4e4kmaopWpwCwvHQjcfvpj8tTj2P/gfxsFamXO8yvpBMfSfpgp0LKNnteXdatMo3Wx6Yy3FODMofSZAJm1oAB6bNH6HBi5sq8KCZYe0GffF+pmzSlBCEgsO5AIJ+hweBKtCLhGS8YPSgxp1C+xBuPcH6jFXCeLPlmq0nkAqbfhf7pv3sPcYb8ZfwMwPChSq+IR/IBzL+QOEvxfUVq6uogNRZj0mNj9b4CybbQ0+NaCvQpZgQDADeci3uDbHnb5shgOmr2v8A1x6B8R5sHJIpuSmonzif1x5Rm81Ezbr/AJw8UgSRs8r8SPSNHSbatJ7QbRhR8fZRnqKwUDXEk2HKJ/Rt+2KaGZYhSoLE1B02HzTjS534gFYL4iVKZokFdJK6pEGTZd7QJjcXGFnJ9DpYMMa9RBDOSTJIIOmbCUC7SCZ2n3xIBmZWQrTgatRHK0WkhJMnoAPPvizO/E0V35kIgAll8RrbAtpljaO047V+JC9IlWoUzsrmiZ8wohgT5745JaSIeKPLIU+J8pkKWizbzB+WTsdoaOg9oZnM1H76Kpv8gIHUESQbwYM3wLXzPiMqtUps7Sda2kfzCJDdSb79MDcW4sGdVHLpgQq8sQFkEgyDv3ucaOlbZNaK3BdB0HMafKSVMzKsDE2ggGeu5xY9FCT9mDBj5Bby9tsBispEl6bBbFQZYXs0NEqRaRsbeeKjkEN1JjzE/pjP0/yM9FDleF1E1OaXiMRcgzpbyWxCtfvFxgleJIUpCCBSRgVDHnqGpK0RvyqOZtN917Ya0fhXMEIK2ZqIzEkkFdGkDmVtHKRad58j0X5s0hQmnmEpooIHhN9qwJ61GM6idwNM2F4x1UjqpoWcQywczWUUmvOuobz94JTiop8tMQANgMMuC0adP7PTXamyg030jVa8jmsJJABGqDv2F+DuP0EaqjAV2jUmqGk9ubt3A3xf8R5kM9OplFei9SNaBTosPmplbAG4KyO/XAccYFcRrxX4Ty9GqgArU6jwpap11KBysAokAwWAJ33jChOHmWpQAVqGdB06V06QpnosLIG8DucNv/yZxl/CqhF+Uq6wW1Bi0kzysQYmxH1wuz/xcGpeEWKwW1bHkP3YNpiSCRO18SakmQakWcMzyk08rmVOpFIPijTVSeqlolR+EyDBgi2NHmeErSoVG1kBmpBdyKZFNl1kH70EnS17g9sYA5datPW/iOiDld0OojoEaZub4c1s2HpvmKU6Ko+0UMx+1ClSzDqkaiCRYtBgxi9HRFtLIvqy1QfavUBJ01F1SCWJ1CHJUnvbc9Zw7TjzgBXdV5it6a6thzAlZ073O174ytdqkqFpoQwmZkgDcxuR57TizPjxguimKYVCRclizErF+W29++Ba6Mmahswa1XxnGhEUBq7BQgWlay2YlhcRM4H4pn/4ga8q5qU1JiTzATJIQjvJsTttvjGVaVdlNKoHqKZ1AtdYuGEiLEzJtE98cyvB61Bxod52IX5PreR1iB64WwjnM/EzoGILb2ECOsdyBPSYwJkeK1ar0lZ2IeqWALLaUYWUDUPWY8sBPw2pp11QiqvapcntEsZPSR742fCfgnKCjSr0aj+OOYMDqBv8rLAFtjEHCOlwBRyZfjPDSbt9MBZnNxkwjXFGrsANQFRSQbgj5kb6jBPxZ46HTUMgkkMOvkDYwJ2jCLhS6xmKc/PRLiT96mRV+ulXHvhYL5KMUV65Yyf37dMUHFjLiJTFjEMbP/hNxDwuI0p+ViAfrH6E4xunD74JcrnKZFv9g/0xgHvnEfiOoyysU4bpvGBMnnXep4hqSQoMjryn8yBjNCuzpc31Wg7xYAj+m+O+OtHXJkt0BGxELsfMnpg4F5Zo147TK06hOstRYGTJ0yY/qMJOL/Eor5qRApLKi5EqFEgSN5G2Icd4o6mlSp0zpVdOozBj6neT6RhB/wAsqtEAgQdovzTeROw+mFU6C1mht8QcZP8ADorPeNMdLCI79Y9T6YW/B3wc/E6zL4oRaYBYxJg7KBI7dfLFOf8AhViwqKxDTsWN/MrHXE/gSjnctngzMVR9Qcq4MKROoDyhbeWNuQWjU/FHwPmMnR+zrGtTX/8AWg0u1o1FRJeB2Nh0xkc9k6jkik9WoNMKNcODuVhunnvfvj27iOcpNSpNWLBhJBFjMEfmL4wXxPlqDqhQFK08z6zJEb2Eap6i8YZtJZJtNmJGQqqBrydWBExDDtJm+4JjrgbhFWlmGqUqieGZ1I0QxWwKwLGDf3PbDarw/MCwrMwYggNUMTsJnsLYFp/DdRXLOq1O0tOmOu9zuMT8kWAE4jkVoEEgusypXz+9bvH54a5Hg1CpSfRU+2G9PSoNrEfNuDbbAGYyjyCadRUA+6wF4IlSemwvPXFtKmxRlpUudjd5E7yRJI3PbDKUUBUCJR0tDIZkgFVkrfsSAQfI+fli3/lLG4CkdP8AMkGfbFSLUS0MrdSDvvPXbFDsCTq1k43liZtG8qfEbvSXxa4GsxokAKq2MCVUTI2/DHfAvDPhzJ1abgnUDML4vW94FlPlzWGB6fwzROyITAiTNpPnY4N8MUTAo0qZjfmYkjrdo7m3fE56qWUWSFfE/gXwWmmlKmALOrydr32kzhTkeC1jU0q5VXaJIJBgEiYEG2Nzw/4lcutJCjM9tKJc+8ECfMHG3yOeyzUvC5QgOkoVPlva9zOobYXT1ZNZGcYnlmX4D4Loajob2hUBPl5e+G2c+HGRPEC0HGnXp8Ri0G63ZjJHN23EbYdcb4JRp1AofUjHVoIgjeOYgnbvgU5dWGnU5hYEVCLbCBMgDHNL1e3D5CtNPJladdXChVClZJ1lgJPWNUztfa2JVuV1bwhrVSNSlgFJM6gVZYLDcmZ7Y0tDhYjflHyzdh3JkXB9YwT/AMvp1CqMrC1jOkA9BPba4nyGJ/m9B8aissw7ZG2rww17EGSD5m5ItscGU/h6saastNnH3go2Ft/8D3xtKvBaV10VtgCdxPkQbgRvGPjl3TlpOYMjQQxJHeRfEn62V4KeAxtD4RrZmEpI2k3abhTE85Zr3Bt/vDXjfwjQRVQ1WWpp+bUSuuNihkL18/XGr4dxAZRCz/ZqfmZVYkkWvqBPlvgipxigy67V2qLNO2oMAfJbHrfyvfFoa++NiakYw5PGuH8Clm11oX7yrzBh+G/SNus49C+GFyuW0gB6k3IOwMdCYvb0k412UylCvqhAosPDeio0m0mYk28+uBON/DiCgWoqA67oDoB6GPmK+lwcUc5x9ydolGUWsHnHx9/6lVVUAIJM2mJgD1j64wFTgLgxpN/L+2PXH+HEKFqhdHg2LKRfYwYaJt5YxGYT/wBWElvDUMQFbdgDAJiVv0iT0xzw9TKUmo/stSasy7/DFUEBqbCdsD1+AuJgWFtuvbHsnCshlq1FWFZ0YrfYiwBMiIJIxKtw6ir+GCpAvqGy2BhlEkG/UYgv8jK6od6ODw4cMcmNJn0w7+F+HOtQkA6o289r/XG+RKZb7Dwm0/MHEGZMzTZCTP4pGCEyrs6gKi32pqB630AR/wB2OpevTdNE/GK8jlKsDU2gAz22JPfucH0eDUCTABO3Umw3vh1S4cV/AJO56nzj9cFZXLlXCkm/4pj2MY6Vr7gbaADwtHCEIt1M/wDuHXEa3BBRflS0SIJ7f5w8r0ArgN+EiBffrP8AnFfEMuwcaULgLsDf3HTFlJMXgD4jw0LSVub5d5PbzGBuA8XFGpqGm9uZZ/8AsMMuL5uKdNdJBjaCfpaDhUlNZuFXre2C5Im5ZNDms8a51uVCgWgaSLW3JtjIZ6gXqEq7H0/tGGecrwseKCO0ST5E7e84oyzKY7gdD1jaCMCWpgDeMCiuxpmKjNve3yz19MFVY6ztiGZoanPNv3X+s4+p6ogxbZhe3bCUmLbImgpUgx6Eef64Dfhqk6tKz7g4ZxHTzxB6ewuJ/LGQovbIqQBB+sjAT/DwJ3A/7Th5Ryp6mfYfnj5qX7vh6Ay+p9nBECZmLH/WOUmdwLEg22BPmZO2NHkuFKGp6/lA5gQCJvaQN+uLM7lADyix2tb0AsMefLUa4OyMW+RFkMhT5gyqG66Rf8hBwwr8UammhVLatzpACr12iD+5wZSpAH7oPYiL+V5xeKQAmxtM6f7745/K7LR0k+QLhlOiGiCT1Jiw9zc/XEF4aZnVEwJgG0zuRgp6KqflW95HQnr5E9cRTNBVjTF+o9dowJZ/1Gjp/JA5UzZz/wCP5jT+mLmOhZdtK9G6+gHWewxXRrsZJK6egC395wdSqyVu3t5x0xF6eSqS5E68UJOkCsb/ADimLXvAYhR72HY4KqcSpqrGmr6iILPV5h3kQw9I3xUM1DSzkQY6Xk9THfFteu5INJ1AFzJ1f/EYLg+KoFJrktpZp2X7FVdiPvah9YWAcRHAmBWoaGXR1IggsDJv0KiJ39McpcXcXeqoXaUAQye+r++JVfDrFWNRj+E6oB85UyTv9cIns4FlGLWf5GdKm9KeWnJbVq18oMbrN+4xzOPWYqUqIokmzKbxuSw7TGE9bhPNFUh6e4BZgVm1iNzvucUrwRVM05Vwb80yO4/vgrWld2IoJYSQ2zdFDQC6xUdR1IJYG5mBt2P1x5vx/InxHaipLFNI0gzJN2NgI6T9MafjeWrNT5HKhV+UEySNjAucKuH8ZddSuDNofSWIuBJUnmtMeeH0bV6kaYzSSoH4NQbSVq0UU9GDMpLfziRNuo7YZcW4GKqK1OqEcQA1zI30s1jYi1yR3wwrcZZYNKijaRddRDMLCx0kMT2tGGGS4glalrhaDTJVmHvOxBifSMckpyvfRdRTRkTlnpaalUM5NgQIcepkSPz8sMci6yJdr9Jgj1vIG94OCeMMxZkDLRaOQVEUpVUno/SfS0Yu4W4ga0WlUGx0fZt7xI9jGGjK2nWRJRSWAilmQLFwb2l7j05RODny/NNjfuwuL+YxdWyyOACu/VehF5BFwfWDgfOJUGxaIkRvPrMx7H0x2eRLKJpbjuYZmOpTJAsDBPsQMALxnSxJpVBNpGqffSMfU2qagniCwmDBYH2sw9YwVls4bq5UmYBAgR/MDt2w/wCRSJyhfABm84katJWNwQ2++8nAi1ZAZWLSdgdrWsVB9yMPc1CgErM2PTFHgKbj/Pvhoa15ZGWk2KmyjPcyfp+VxHpgR0ZRsbdcaDuIBHTA9QgbfQmJ+uOqMvoTxfYpLDTAv7AX+uBa5iGI0x2X+mGtV1JtHpGB3BYwP39cWiLKFAVDOgRznT5rb2OCEqLNjAOIBI3UWxauWgyNSje18N2JR1VPQf3xJKhHfEquaIAm/oBI9vP2xStSb649cUaoFmjbOqCQzcu3zdI8xilOLCQAC09ew8rx54XUc5quKcjbmv8A5OOV84KcaqZWBAv7/Tyx5ig3+ztbbyGZmoC4PyuLkjrF5/xi9Q24YEbegJ6xNx5YDoZkPDQp1eV/pglSREEiDP8AvCVmmPFFiqDuAbXmPrYDEnS1jA9v2MdWoJ8j5+fli5lG439MK0rwUyVZdLfNHW2C0VVubgdz5/3xykgAvaYH1wLnKT3i8d774G2+xqpcHQtIyYF7G3X288Ry9BEOrUs7f4wMaTwQSdPb+snF9OmDeP8AUHtY3wHFvAm76LDRp5ikwYGQRMRYja8Qd9sLKvDiiKtPmAnlZRtNh6X3GGOXpJuBzA+dxEdPOMDV8y50gki+6m8dr+c4ZaclS6+wuSfIBS4fMB6bID1RyAT/AO0kge0YM/hHBmnXqKPu3DAj3/PBdGuwEag377H9cE7mARM/hBBPmMQ9yYyiqsDQnTNRgYO4BUE+g6xgRc7rcgKr6djBE/vzw0rMHJTSR5br6wdsC1Gpo3zBWFyFPT0k4z2rnAIuiLGpp5aVOB92RB8pg336YFrUlqgwppVNipgqekG1xfpGHtWiZ5SJI3HXuCDiimwJi+/7scJBReTSnRmslmKi6kZCfJob3H533vg+s4akAqhdJ5Z1EA/eBE+kEfTBFbLEmDAEiR798KM1lq4djPKHkAHb0B6R9cXejeVgk9V9jTL8SdSBIILKrRMyTAMH5l6Xw5y2ZUCDG5AM7nqJPn0OE2WokFG6AgmexFrA3hr27YtTKs8yhjqJJJMkiDMDpfrtiD07Q8ZNBPE8rTqQ7IgYEcwI1DvJsYi3XGfrq/iahWVRNgLncAWPU40lVwBo2eLTEHzj9jC2rlYYayrMewA73sOgw+jLGTanuJ0laZJBGx/xgTUabmWYg7STIHv1xf4ZBPNJ3kzHt0jH1TLzcib98delRKadEBm+xuf/AB8vPFVaoSbz07YseivVYHlY/v1xz+EnqT7460o9EG2UMR5A+fXEmUGCQB6iZ+mJ/wAKB1+uOCkwmMVSQmQcAbyLdv8AOC0ofZa5Av3/APGI39O+BmJm98MaCyhEm94j9n3ti0Em2mTkLmNzt+/PFVSgCdpxdUnqLj9xjgv5YSq4CmUZFla2orHr28sS4lQLCzWHWcdymRE3Yn039JxDPotgP9+2JJK7Re3WSnKI/hf9TSNpG48pwxfOiABeBvN7+WF+XXlZJN4K+RHb1xyhwwzJJM9JvPvjamkpZbAptKkO8lXHe3n0wVr5gQw9BBtaxG+EaOV/zguhSGoAbmb9I+tscs9Pa7svDUbxQ5FVbjUBadrx7/rgWlmASQL+ZH6En+mLabrYET59fTvGCMzw+nNu0x28gcCKTQz3WUnNnb8hv74iaim5kHz/AE/zjrEDYADz6+2Jhx0Kk+W+Fa6GT+TtCr6CeuJ5ihMSBvPviupSUmGEnoBO+O1s3pWZMC0f2G+FadGbSB8+hgi4jt1+mK8qVB1atJF9JFx77b9cD5vicSY7bkk/QYSeJUqNKhpJgnp5co/qcZacngXyKzUGsDqLRB3Mxv6G2JGhlqagtSRQTuJkT6XwnyfDqkRUaV6KAIBtc9ScdfKAOSQd+56fX0tiMvTt8yCpsZ1uIww0AwLQwvH64MquHVGgA+sevrgSjRUHlW/nf+uC6w5RcgzsD+4xvEk8G5KXK9fyxCuqkdf6/XF9Hh4In5j3n+2JVMoNPymPTFIxYjQCtRQCJuBtAj+3fB2SzKuBEbWE4DOW0zE6d4AF/IT+98Kf4arSfVTllvykQYOGcNxraH5rq0zM9j0Pn6YF4mysoSVHb19d8V5Srqs9NhB5WIH0OFXHMmzEOssqbgGCD3jeMLCCcqeA7sBuWyumYexPc79r3j3wQ2XP4R6g/wCcKss5KltUyZkdNsGLWbabjFnGhE0W6dI2P6/5xFaqzv7YktcxcTP798A5jKMTKkCenT64pptN5Fl9DDEGWx9O+BKVZhuPp/jF38TNj+/bHSrRJ5IGneTi3xALspbzk/l/bFIXzxNaVt8PYhU4vtGOpbefr/jF1SlBE2IHX6/SMVMMB8jUUeMwqEGFlREG0e/l1xVR0k9QekfnfET74Io2F4wXS4Fy+SKUgp6TgkVrQIBxzSGggEzbE62UbUDH0EYm+MjrHAJWViDJO/QfnghqTKqkavXa/fBBXT5k9scrAgdyPp7YnGVldpzIsS4DNPc9sPqNOE8hhBlaMQY9L9fbDtcwTTHQ72H9tsLqQ3ZQ8JVycelvce+BFAE3v+xHljjV+5jtJ38/LFdKsGEi/p1xNKkFu+CTmCFkT5XP16DERSsTcg9uvr1xFahN437jBYYBZ3I/d/TGugFFLfUVBtItti4uNMfKTtA/XyOJ1DKk27/6wFSSoSSSIPnsJ6+2BTZroI1AtEbW9u35YtgnTAFv3EdMUBAQQD//AD07RgnKqy3UqTbcR7QLzjQ0tzM50WBG/CdQ3gY4ATuOXqQdvbBFPiB52AgExYxNomY8jbsMTymrS4gMIm8WiPzAOLP01MXyCyqrUzuCDe4G5jaMEiqyqIJgzG/7nH1UGSCbRM9/cYGFdSTysDO8227GfqMBq8cGugtaw+9IBG+/54ozFZCJJJA6D/GO/wATAtfFa1VMyBfoBiTXyHd0galSESZIm09B2jsMSqIir0APQYLponQEYozmUnaMDYmwXQGOG04/DPnAj6Y7V4TtDkEbTcYJpEqNMAew/LHxrdCZxWUbWAJooak1gWXe8DHHyrA7na1v3bETUucWLmidyT0veBgrTaBabBxS8r9v84NfhD+H4kJHk4ke2IK8HfH1WCP3+mKQ+wMENEb9cX5DJa6qqGgmd7z5ASJPa+OwCAQekEefQj2x3VpuDeInt6dsVTpom1ZDi9N1rMHJJERPaBH5YF1eQ+uLHMne/fFZXBcrdoCwD00Hri8UARbfzxUo0kxgtcQk30yiSOZYc0E39MGVqlyRbqPLFIUA2GKTVIOFdSKLAVRU/XHXG/lv5euIZK7X6XwZVSWK9J/pjKCrcw7+kUZe4LXt0t9f9Y7SpWsSf6X2OPig1sBYR3xzwtJIBPf3xm1ttConSoE2aCb7dPLHTTgA7f0/tip6pU274sSqSvtiTvkqsFCWkgbnefPBCkwZIUeXW+x/XAIzBtfv/v8APBWWqkhvKcNKNCbsl5UhDpN77zselsL8vmYWGEdztftg+lVJBOK80kiev+sCDrkDPqQUrJkN5d/ruMG5StpgtJPWN/3ffCqryiRvE+8Tg6hmS6gmOlhtfFoKsoDYdTqK6abzc99948/84HNPSt5Bned7m2LeH5cVH0mQPLECeaoOi7fXHRB76sRqgLPV9RiTAOxjrf8AZxGhVWNNxNsG5yFnlUyTuPTY7iJ6YU1PkHrH5fr54acBNwQ3UA/TElFsLaVY29Tglax+pxyuFDp2FIfXyxZ4xO+B6TmfbHUc2wKGL0ubwR6fsYprZUD+4xJGxbGAm0xWhLXpkHviovB7YbVqQM+mAfAGrHSpYJNF1OrIsCYF/LznpiVVZAPf93xdTpgbWxOsOSexwo6vsC1FQYJmRbpixK0xbHHGOKInCcmPqiD0xQV9MWK2Ky+CkDB/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AutoShape 7" descr="data:image/jpeg;base64,/9j/4AAQSkZJRgABAQAAAQABAAD/2wCEAAkGBhQSERUUExQVFRUWGB8aGRgYGSAfHBkaIBocGyAYGhsbHCYeGxojHBwaHy8hIycpLCwsHB4xNTAtNSYrLCkBCQoKDgwOGg8PGi0kHyQsLCksLCosLCwsLCwsLCwsLCwsLCwsLCwsLCwsLCwpLCwsLCwsLCwsLCwsKSwsLCksLP/AABEIALwBDAMBIgACEQEDEQH/xAAcAAACAwEBAQEAAAAAAAAAAAAEBQIDBgEHAAj/xAA/EAACAQIEBAQDBgYABQQDAAABAhEDIQAEEjEFIkFRE2FxgQYykSNCUqGx8BRiwdHh8QcVM4KiJHKywhZDkv/EABkBAAMBAQEAAAAAAAAAAAAAAAECAwAEBf/EACgRAAICAQQBBAICAwAAAAAAAAABAhEhAxIxQRMEIlFhFHGh8AUykf/aAAwDAQACEQMRAD8AzmTrV6dWlSSt41CnURSpax5hqCK1wimT079Yx3M5+pWzLMoWk9CVYmIeCUEkKLnssCBtvik5bVTULUM6zDTuQB2vIxOp8Pu+ZqMoC09RWXMgMVLHqCYncDticmR3toD4s+lEolZNMzUbUQGeOojYSVBG8YTVsvqpllTmNUL1JA0ysEb6oIM9hi7iOcNRirtBBifxEfi7+Rw8+GcvTalUFUmdKkLtstQhgwkBpUdDY4PeQmXo8RqUSj03KzTCtBEMNTAhlNmB7MCMaij8WmvSFI0UXTU59BKKQwILgHUikxcadPWx2H4r8O0mVHQlVIsrEEsBPylb26zBMGAcMODfD6lmQIdbozAKCSy+H4mkt8oIZbdTJGNJ0hmyXxHwZMwqVKVWkKJLMQILKRBcBQATc7ARcXwvqUwrtlkhEUKzEmI6wxtrLWk7XECMegfDuWpV8mA2XioBzQoBF4DcolWZIlp6Rvjvxh8Es9RalBk8OshLK5BIdQFXQGBOjYWBiT3sm7oXlcnm1bKlygYaApI5p0iAYggg30kSY6XtgrgXF6k16YCKWo6k0mF1JpqgEWuQhBPWT3xu6vwoQmmpQpuIAdmAEnSDZgoBBYmG72i+MxxL4bd6qPTo6GDTKzyqpkgqd4A36+c4108ktyTK0rBaBl2o7lAKca0ddXIVIPViOnbudLwviNJMuQniVKYgMinn0VYDFgTLDWAZNwZ7zhbxD4dGuk9ZQtNU+zsdhqBSBf8ACdO8zG+DeE5RarO+rUFPNTPKQ5IId3C2JjoCYjGcNmRnHb7hP8R16OXr0agLVWRFpptp0yXLjSJBVWWAbxHacMDw4NlgVDViruNDwdMPEyTyqfMjp0wTxbIUtABNKmofQyVHBgjmUq9uYIQLxIXA1fh1RdWtzpYNCwQjMYY6oMNddQF5kDvgy02o4FccWIsrwh1XSQwYPAGg8wUkgtY2AiDN9O8RhrkGdaVTVPiUgyqZnVqEqx0m4HNywemI57iDLRXRVUcutkmA0nVIBPUCQq/KIt2I4XXZ6ry0oiqxDC0BjZSCCGMi8GcDhmtgXDc02ZzVZXktRZlQybBSVUqCLECQbQZnvhTn6zeJoVRYzKiAokaVsIsFv5nyxpPhsaczmlsXYmJuQpZZnUBEaiJ6+cThZxE+HICSdIkg8oYxyxsTvc9tsBLN0G7zQdxrhFA0/siWd/xPIvcCTaR7beeM7xXgbGiCopISC1QGrzcsL8vSZkAXMYe/CPDlzDuGqaQBMtCqG6LvcWBi2xwxp5BquurUQFFLUg6xFRF1GoQZ1F5gA2EKPTE06eSSwzAZzImnTpOzamqKrnqfDIAU22BFvYztinN5iQiSQ2gH6D5d+2NFkMlIpkyQAyKOvJIBXcgyL9APMiQs7w92VKqrT0uwKqDLRzg33IuLbkwYiMXU0y8ZCZKfLAxdRaHottJUG3WB263nHyUgWUX0k7/y2kT+WHvBqLVKVdNIZqTpmJG6orKpCmYMhhbpoG84dj4EGS4c5q6CAADJkgH5gJAO5J6bnpiVZGpV2p/gfeNJIMENHSxDEHbGm4hwPwaCOgqOHfUtRlYaSGI0MPlBJDcxMkAWGE+a4dMabNoZyHMc6cxAHYq2kd4xCM7dolGeSgZnUSskC4Bn702P8smBby74tpuTTrKWMggBjePM2sBB+uAsqsvt0n6idvpgn7rGDIuDeInaOom3X0xSWRpUKswwnTMkGJ/t5Ynm1IjSGKhRc3H5bYtzVHYxzE9uvUAjDavQCFSCxDQCoEM1rWnadvQ4DwB4EXDMwqVNTjUFBOkHf18oO2GnAM7orBqbFTqlP5TNpF+nri/jFIrUZ1QqxUhgACADFzERIje8+uPuHcDqikKyoSoIBMdNMk+g6zhZOnaFlTVjf4j+J62YLMyU9RgqVpiWPygAzMSTIvYeuEb52tXOurq1bfKIAHRRYKPIDDB8ytOsHANMG4IYggREkL69O5wZxDiqO0hqq7yPCURzNEiBeIJtuTiluaq8ioooU3FEMLsjFyYMiwF7bAlT7x3xa+ZrVDAeFVNIGogE6ARIkgNubQLHD3PUUYIqqyGmWFRS/KFsCZi6kgSCLHAWV+G6orP4Y8QLT1cstqlCYA6tMWYdWxObvJm7MvWyNKlmj4klNUsLE6STHzQLgTM413EaFF0dqVE5cORC2sDLK0TpggkxMEE9cBcQzC09FQUgx+WNWkrpJkmQQQL2ItgyjmqdWhrpxEiQ15Ox36LvbfthsN2FNt2CZhKZygoi8VAwqAwEEKCYiSWgqB0gkbYa5XIMfFhdDqGFJ9VmN9Opt95GoxuZF7LqdBtIamwVnYEXggGZZQYlgO8W1nrh5wjLsgLzI1sXiCByyqkbEFmJAMXjCya4GbrCKuFUzkfENWmwq1FPNBibyR0iDygDzw6yvE/EYFhdiGIZY1EgElbSWIi0m9p2wFms+7UlIZXgtBKkrG06VbkaRJi0HljCfOUXNNSS1JrkMSxMyWnnv59dsPjgdNJUOqvG3qK6oAquzajUU2TbTuJJB3O2xnA7l0pjwmLCCupmuSUI5SNz5TbV3wDSpxDkz4jEgRcAiJveCwNzcWOKRk2J8PxgVkNAMAJPT7sjyvJBN5wuxJk0sjXiNFGyKayg8KNexIMoSbWBOpzHXGboeFRzVdVOhC4YOCdBlVYAiSWMn5QcTzFTXUriq0ppplQpvAiANI+UKzE7kadotheCnhBnVtK1JhTBFwQDyySbEnfrh26oeXwMPiYU6tCqGuPDWrFxBRwjAECCdLje0KJxd8MZ0Dw0ctCDSGU30tPK1/kAj6dsdyDOCKdWmHDMwRTMBGBVpYfiEED+We2OmgtABUpOVPK+xltRUqxgfIABbfDt1EDa20wB6beMVlqiNUmo5UgjUCAsxYyPm6zjRNlDQYtylPAZtLPA1KPlO8AkbxbfCSrSLkSWVFHK/wB081lKiZTqCBIH5HNSUVOvNTKyAYI0QAtyCTeL288Rk7p1f9/ZNtNF/C8uKb1n5ShmoCQZ06lYKSwCkq2m4J28sK/iLOF3G8aQYe5+d5nqflHpNow9yrCpTqIGYjwSFUmVI1LIC95Bk4SZvLqYvqA1Cy33PynvBxOWqorcyW5J3ZDhuaXwdBphkOpS3hqWCkaokizzYnfSYHldQ+MVWh4TUVkqwUrChSwMtEHVvHSABiOdyXLT06z0CWk7C8dfbA1fhVNyBoZWJEC/ICRPUA9cK9RMD1UE8J4mlE1dbssOzDTFwyA3G0ahY7gycC5jjxTLmkVGqmwdCRBV9KwDG5DDc/XBlLg6eMEjxVZ1XsSJWNU+53jFHGsqj6kUgNq5mgczMSSQbAkNyg9ltvhltqx96qxBSy50eHNwbzsAwGw8jefXDj4JZWzmiqxOpDR0wRqYjk1RuCwn6YM4NwzRVBJGiBzxJBAHQys2jH2bYjMeKpIfWGRtSMYEXkXDdtVxOG8q7H8ywKuJfGrs602p/wDTlCtokEq3TqZJm5t0woPEZOtRoPMAVJsDIO5tvaNtsTqcPepVY9NRMmxH3p/muYxRluF1IYfd/rPSeu3TATjHCCnFPB9wWjLsIkwY9LfpfHzLY72J26dv7Ya8N4Z4c6pkgAETY+Qi8+WOU+FFlqAEAaSxJYCYYTExfpGN5UB6ibAs1RAUFIMi42kQNhNjI/LrgjM51zpJu1lk6RZRpEHTaBF4xKtT1AALsLkbHt5++KcwrAbk+QPU9+4xnqq8G8iLeIHk1OQ/NzXYRaNM3B7we+J1OLMKYpjSyE6yAAROwMi/TpHmDiAPKBcwTKkCIgQA/wAw2uNvfEKdUGSV7W3v1vF7ycBNdmtHatQrLHl5dAbaNjJIEGJFh3GE2c+adUz1O589sNs5Qc6RLIh+Vbw24JvbpBIx0ZSnTAFS7G+5sNgOvQT74dNMZNG4zmSWtV2Id1BkEXYrBFyB6SLxjvDOIVcuppaVUBYIgBiT98NN26Sp2274eJkBUYMVYK1IbqYBFiSRed7RIthiMqlCStSkUZBciQDDXMiNAIm/piNybyiahKzF5/LIWceFy21oCRqJuxAm95J7wCRfFVPJnxhTpgkqoJUAXkWBgQO5O5gYecV0nUyGitJysEHQaytYqJMqBLEzvpO1sCU2/gqgSmVbVtUQgoxPL1m/cMbQN8VTpWyii45OPwZWqQxYGdJpxsAByJA6SdzO+Jcbp+Aqhwo1ANYzO8A6e0qRPfywA3GXFcFTzEkzJ8gNzA3nF6jW5Q/aGNd95iQSD1vuD2wLb4Cm3wXZBzVUQoW94FhJs5J6bTM+eDalXwkNIKrsILM8sJn7l4VVG5FyfTA1KlopKJ0tVN1aJZZsh6an9BaO+GGbptQq6SS8kBUm7OQJRVRTABMFj2iJwyiwOLqwFciaocLHIoYabydSidRa1zN/1xR/DMlJtgWkaSLwAQeU9yY/7ZwSOLV01AVChqFdFOiFBM3EAAkeZJk4ozPi0p01JqGAy6uaku4A6EsZJvIBjqcCVNciuqF/DaILUiVBc04H0KkBYgC2w88F5GvT1SwBAEt+FTaPux5Rvgugnj0jVlUfVoDC0jVLkARDfKDtKt3nC/i9ErypLBuZmS4sLLq7LB+p6YnqRayv3/0nOD5OPUYsWDrpA2AF5FiVIAwZWqhgTA5yZi2lii8y32m/1GFlPMckA+pMb2v+pxbWuE033HvYzM+fnbCxm9rEjw0drZPXTKvzAGZUwLEcpvefrgg5hFYQx72BNisAnuB0m5wtrZgBDzSsXOoS0dP7EfnOOuPEqDwiGYqhWkSNUgTufm6+fLgbsUmZLA5XKJDgqupqelLWW4YBTusneO++BP4YolNCVL6TqAkFZa4O0R63tFsFwI8R1K02IVpJAQwRzN90nluT74+zmbU6abDUxYypJJK3HzKwvExfrOGddglKuRXnCmlTB1iwC7ExtY374hRZXGlCwv8ALE80brH6YctlRUQrTcU6THSEZ9QFtxABXm3mY74nkM2ATr1LUBvoXRLRdmXY7AzY3xFzsjusXggshYjUkmVWJhCesT93pMwMZ/N5RZBVjA2JTpHXTPWb29sa7OZBmSfDN0LfNOotYkdQ3XttjP1KPhqZBKoYJuSATEaZBJ39T5HD7lt4GUlVUF5HNNpFOxp0+tM6bk9+s33OLOIUqaqoVVQjcmS2qZ1s1+kWjeMVGgpGuXWEkg8tosD+G3qJ8sco0vEXSrJU6w8TtpsV6jELYu4IpZYIoFUKywbxcj1+aVtIg22wjrXZgqrsWXRcGLxa+w2/LDXI0gQaZBbQLgtIB+WRzT9b+eCstk18EOkM2oFQwA8NQeZTEsDvHSIwyTZqozvD841ONLBNp1yQNyRF/KD5HE89TNRiUAMk+QEQZF7zjSrkKGY1qR/D1YVlLkaWOrSdZ+UpJG97+2Mrm2GtkDrpJMlGlUFxab7iY2/TBUSij2AgFhJYLBjTaSfqDGOjh7vUZkIMDUoe2sQZgDcAgx6YE4q7tqWZdWH3RYb6pnm3U26EbYZZbiVOnR01afjVpDBgSrXE6XpjfqdSEW3xdQceS2xpFGYoOrQJvf5ehNutxGPsiyqxNQKwB+UTJ6cpGxG4m2NFWyhVWbLpTdWN11a3V2WfspjVAkaTJtvhFmuKHV4VRCLWlShvcSIkdhc4XhgpoqpZ5WZVp2FwCTqYE81hYAGOnY3viFLKqRdST7iPK1sXHh417LT1AhSbqWj5QQJBMHfFy5vwZRkQHe1wfOYONOQrl8HqPxZVr6CCxpU4EALd2kEgabloBAEDcG8HGP4xXfMLRasCDUqMgVQAdCgadSzBlm8tsRznxs1Rw5sTqAO4VIgxvDEzLReSBYYsSt49GkqLRgtU1MWVTp5C0tMqzRExYbdMMpOs8HY5lmZyYWmR4VMwwUNFriTDEWLHtFgO+F2SpPygn7t1tczAhpNpAJ/XEs3x50YIxVhbmDypAi0EDUfpHtjuU4eztSSnoK6Gc62WVJUWImQQuojcEnDwXfRvvoH4Nk9dQkqYU+2oc0RMm9hI64eCiqkyWZjdgSF+VgTdZnVKgbbQd8L0yByzKKlUVA5UpJCmx/6lMqdoO7HmiwsY5muIxo8VJavU1krAqICR4Y0zzAjnI6cm0YtChouh7w3OtSp1MzmF1G2hHHMXYAhV/Ai6YAG9uuM62fq1DWas2lWJYMahVSNeoEtB02kWEz0nGh47w7MPSpqKbPSYa2BESY0i0coIlgpgDVHTGb4p8M5iuwOsITJFJqgWDEFlQCYMTJEnrNsO1mmDumWZfjFMVFWkIApyXvqIjmAsIBEXMMeoG2LqNVndjZCWF4kapjSALsQsxH5YG4XkqGtE1Go5Phuy8icn3UsS21zy7DC8cSqitrdjFNiF0BdNJgbcovY3nfffENSNEJRSuzfHLU6eX1QNSpUI2Ilwr3UyxOgLJ2Bm22MrR4gpVwXAj8DDlkiR0Jg35u5w64tUWqHR2Zm01SDsSVytIGLfzTjL5CkWpmoU1K5KsSObSBbQ2mNTNogmw09Zw04PAZJqq4Cf4tTKsNdypZDfY36I23l64YZGizqwQeKfDGmAZ1lWMutivLy9pYYzGWydY1FWmPmJ0kbkwTB/CwEWm48jOG+UqtlmZnqGi/hhaYgsKhGn7NtN4MiO2kDEoJRuxUkuWB8T4eUGo7GdQJkKwjlJXfcduxwCc0xCuoKgCNR2ADC8AD3jGv4vxjK6NdYU010/u3DVFMGAvLvDBiDEemMDxzjzOSaLUynRQ5JHqHuf07DAhot/QdLTbw0PeF8WbU9MAnVGon751AiRPUiR2gdzgviNRwylqZRQXC8pt9oRYtfsYk9Yx5u/G8wD8xHt/fD7gv8AxMr0yBV+0Tr+9wffFfAnyykvT/BvOHVKvysAXRzzMCQ6EHkiPltO8+k3IemjzUKMXOxWZVogEBpOkWE3j0wXwLitHOU9VO5i6zcefmPP64e5Phqt8sT2OKR9FBZ3HN+NnkyH/MK6wpp1W03UkbGIKwpKv1v1k2GCkzNUhgya0LbERA/l7C/c7Ye57hFRBrKkDaQNvIx+uAVqEA9VtPcef+8B+kiuGN4EZ7OcCJJYeJJBEmNRNxcgAsCDEG+FacEelUE3AM6TIB6n22xt/AV9wQhNnIi/bDyj8LpVpSrDaOYTpb+qn63wngh2Ujorg8ozWV+3Z0TUs7AwxHTmNx3uDh5wBAKtRD4oRSNE6RUNpMsCAOtiDPfF3E+GPTYqwAZbH/eCsvm6ahGEbc0jaRuOw7ja2H8Eeg+JGY49xQM4p07qJHMsajJvDTY2BUdpx34e4W8S6DS5KrKBixYbU4YEx29MejcU+EqOfy0OqLWUTrAuRFjPUXkjHllarVylTwGYBVNrSykGzBt1mzW/oMaWh7faPLTxSFvxI7ZbMBAw1KDKmkVIB2D2AYFYIIw2ylWlWFKodCulvtDC6klpOkRdRIPXaxiecfJzOh8x9pVjSXA0ggMIugk1YJmUgyD0xV/A5caVnw0cE7guoWwvpkOIabANK9sQbjgk2klZHKcbAJBfY8pAACtA0uARq1KwMbbkg4tzPGmrN4eZQPY6XU8xFyNIIBYbiTcmSZxRT+FajksczQZVkAktLn7qFY+cjpt0xA06S00Tw2DsIao66AjSDpDBiGB8wI/QOugNxfGSocLXUPnZSZAVuc9Y0gTPQ3+mNHQQRNJCUN4ZCxU7FZPQEdzecZiiYJZy4YEklQpXWLCI2G1/r3wyzXF3VodmqERDB2Fo2IANxfe+2G3VwI0+hdXtUOslTYEqDpUWgj8Q8xbGhyGao06dJ6lCTSLlS7ytQ8t7gKe8HYKLHp9wbjdPLvS0KxaT4y6ZRlDRoUMpK2G4I3vgriWfBGv+ATwa5dyBUePmKgjQSofpYR5DbFHdHTJS4F3Eqn8RU1kGHY2sDC9Sq9CurbsO+ChmzSFXMcxbxBbSwIW/3r2sALXAjbCfO1KdEL9nVpMz6T9pLLTkMSwKhVJtt0nDTIURU8d6zvojV4YB1ztopSIEEzqvCQb4yj7aZtjUQnhvEzmWUFSAXGs7Ek6Qq6Ry6oBUdgW6DFr8RqUsytStVLqKpYhUC1NOrSBGxC2Fo5QR2xzh2kiiEVaAHN4eokgmx1Fo1NAOonptbE+G8OpVKyr4iJUOk6tepWa6ht4uQAfcwTGDXS6FdN7S9c8a1WrSqMCVeYeSQmo276wdNQAn8XfAtdqlOoUOlJBEgwakc0htihAsIG25myzNZfM+ORVoIro8s7EKI5iJLCTG3cjSeuNeM7SXL0mZgyhioDrqGxIMQSRIeBaR6XErsMovdgV5XLzDhWLU0aqStptYN5lov5XwEnA6Yz666hCtWUlZUAqxAsdQNwTfrhzSohdRVVeo5DMFVho5CFYgmYktIHRhOK/+qiVPCGmxjSoMzsC3aJEEHth0pUMlLFiviufda9Aovhq1aqWLG0NXNOw6yqg9oGKM1Wr2UASIdVDSrRZih7hvu2/LB3HqgR6FOlTRwqfMWYE6mLQouYEzJnHc3QVEY+Gqiq5IsdQBJ5t9xzTEA+WBKLYJQlJ0ZNa6rWUNyqLMCJkXECBEwTv9YwRxB6VBWqAtULiKTKpXlKi7BtygEahINsaWjwNxRDqAHVho1ImlxuBEm0XgC/psj41w8nStQksWCgbwPmYW6C+wF/TElHIq09sqsUcPytOtSelWPhyNVHSJKsssU0/eBQnci4EdMI87k6KtFN2qiCSI0aIMQ5cb2mw698O81mRSZCVmGJU/hNtx95TEEf6wo45lmFRkUF0aHpkSZQ3AmBMA6biZU7Y6E+DsqsCo5kD5aY/7iW/Kw/LFFasW3+gAA+gxbXyzKBqtqmB1gGJPb/BwOcOYbfDPxJUydZaiMQJuP8fucfoz4e4kmaopWpwCwvHQjcfvpj8tTj2P/gfxsFamXO8yvpBMfSfpgp0LKNnteXdatMo3Wx6Yy3FODMofSZAJm1oAB6bNH6HBi5sq8KCZYe0GffF+pmzSlBCEgsO5AIJ+hweBKtCLhGS8YPSgxp1C+xBuPcH6jFXCeLPlmq0nkAqbfhf7pv3sPcYb8ZfwMwPChSq+IR/IBzL+QOEvxfUVq6uogNRZj0mNj9b4CybbQ0+NaCvQpZgQDADeci3uDbHnb5shgOmr2v8A1x6B8R5sHJIpuSmonzif1x5Rm81Ezbr/AJw8UgSRs8r8SPSNHSbatJ7QbRhR8fZRnqKwUDXEk2HKJ/Rt+2KaGZYhSoLE1B02HzTjS534gFYL4iVKZokFdJK6pEGTZd7QJjcXGFnJ9DpYMMa9RBDOSTJIIOmbCUC7SCZ2n3xIBmZWQrTgatRHK0WkhJMnoAPPvizO/E0V35kIgAll8RrbAtpljaO047V+JC9IlWoUzsrmiZ8wohgT5745JaSIeKPLIU+J8pkKWizbzB+WTsdoaOg9oZnM1H76Kpv8gIHUESQbwYM3wLXzPiMqtUps7Sda2kfzCJDdSb79MDcW4sGdVHLpgQq8sQFkEgyDv3ucaOlbZNaK3BdB0HMafKSVMzKsDE2ggGeu5xY9FCT9mDBj5Bby9tsBispEl6bBbFQZYXs0NEqRaRsbeeKjkEN1JjzE/pjP0/yM9FDleF1E1OaXiMRcgzpbyWxCtfvFxgleJIUpCCBSRgVDHnqGpK0RvyqOZtN917Ya0fhXMEIK2ZqIzEkkFdGkDmVtHKRad58j0X5s0hQmnmEpooIHhN9qwJ61GM6idwNM2F4x1UjqpoWcQywczWUUmvOuobz94JTiop8tMQANgMMuC0adP7PTXamyg030jVa8jmsJJABGqDv2F+DuP0EaqjAV2jUmqGk9ubt3A3xf8R5kM9OplFei9SNaBTosPmplbAG4KyO/XAccYFcRrxX4Ty9GqgArU6jwpap11KBysAokAwWAJ33jChOHmWpQAVqGdB06V06QpnosLIG8DucNv/yZxl/CqhF+Uq6wW1Bi0kzysQYmxH1wuz/xcGpeEWKwW1bHkP3YNpiSCRO18SakmQakWcMzyk08rmVOpFIPijTVSeqlolR+EyDBgi2NHmeErSoVG1kBmpBdyKZFNl1kH70EnS17g9sYA5datPW/iOiDld0OojoEaZub4c1s2HpvmKU6Ko+0UMx+1ClSzDqkaiCRYtBgxi9HRFtLIvqy1QfavUBJ01F1SCWJ1CHJUnvbc9Zw7TjzgBXdV5it6a6thzAlZ073O174ytdqkqFpoQwmZkgDcxuR57TizPjxguimKYVCRclizErF+W29++Ba6Mmahswa1XxnGhEUBq7BQgWlay2YlhcRM4H4pn/4ga8q5qU1JiTzATJIQjvJsTttvjGVaVdlNKoHqKZ1AtdYuGEiLEzJtE98cyvB61Bxod52IX5PreR1iB64WwjnM/EzoGILb2ECOsdyBPSYwJkeK1ar0lZ2IeqWALLaUYWUDUPWY8sBPw2pp11QiqvapcntEsZPSR742fCfgnKCjSr0aj+OOYMDqBv8rLAFtjEHCOlwBRyZfjPDSbt9MBZnNxkwjXFGrsANQFRSQbgj5kb6jBPxZ46HTUMgkkMOvkDYwJ2jCLhS6xmKc/PRLiT96mRV+ulXHvhYL5KMUV65Yyf37dMUHFjLiJTFjEMbP/hNxDwuI0p+ViAfrH6E4xunD74JcrnKZFv9g/0xgHvnEfiOoyysU4bpvGBMnnXep4hqSQoMjryn8yBjNCuzpc31Wg7xYAj+m+O+OtHXJkt0BGxELsfMnpg4F5Zo147TK06hOstRYGTJ0yY/qMJOL/Eor5qRApLKi5EqFEgSN5G2Icd4o6mlSp0zpVdOozBj6neT6RhB/wAsqtEAgQdovzTeROw+mFU6C1mht8QcZP8ADorPeNMdLCI79Y9T6YW/B3wc/E6zL4oRaYBYxJg7KBI7dfLFOf8AhViwqKxDTsWN/MrHXE/gSjnctngzMVR9Qcq4MKROoDyhbeWNuQWjU/FHwPmMnR+zrGtTX/8AWg0u1o1FRJeB2Nh0xkc9k6jkik9WoNMKNcODuVhunnvfvj27iOcpNSpNWLBhJBFjMEfmL4wXxPlqDqhQFK08z6zJEb2Eap6i8YZtJZJtNmJGQqqBrydWBExDDtJm+4JjrgbhFWlmGqUqieGZ1I0QxWwKwLGDf3PbDarw/MCwrMwYggNUMTsJnsLYFp/DdRXLOq1O0tOmOu9zuMT8kWAE4jkVoEEgusypXz+9bvH54a5Hg1CpSfRU+2G9PSoNrEfNuDbbAGYyjyCadRUA+6wF4IlSemwvPXFtKmxRlpUudjd5E7yRJI3PbDKUUBUCJR0tDIZkgFVkrfsSAQfI+fli3/lLG4CkdP8AMkGfbFSLUS0MrdSDvvPXbFDsCTq1k43liZtG8qfEbvSXxa4GsxokAKq2MCVUTI2/DHfAvDPhzJ1abgnUDML4vW94FlPlzWGB6fwzROyITAiTNpPnY4N8MUTAo0qZjfmYkjrdo7m3fE56qWUWSFfE/gXwWmmlKmALOrydr32kzhTkeC1jU0q5VXaJIJBgEiYEG2Nzw/4lcutJCjM9tKJc+8ECfMHG3yOeyzUvC5QgOkoVPlva9zOobYXT1ZNZGcYnlmX4D4Loajob2hUBPl5e+G2c+HGRPEC0HGnXp8Ri0G63ZjJHN23EbYdcb4JRp1AofUjHVoIgjeOYgnbvgU5dWGnU5hYEVCLbCBMgDHNL1e3D5CtNPJladdXChVClZJ1lgJPWNUztfa2JVuV1bwhrVSNSlgFJM6gVZYLDcmZ7Y0tDhYjflHyzdh3JkXB9YwT/AMvp1CqMrC1jOkA9BPba4nyGJ/m9B8aissw7ZG2rww17EGSD5m5ItscGU/h6saastNnH3go2Ft/8D3xtKvBaV10VtgCdxPkQbgRvGPjl3TlpOYMjQQxJHeRfEn62V4KeAxtD4RrZmEpI2k3abhTE85Zr3Bt/vDXjfwjQRVQ1WWpp+bUSuuNihkL18/XGr4dxAZRCz/ZqfmZVYkkWvqBPlvgipxigy67V2qLNO2oMAfJbHrfyvfFoa++NiakYw5PGuH8Clm11oX7yrzBh+G/SNus49C+GFyuW0gB6k3IOwMdCYvb0k412UylCvqhAosPDeio0m0mYk28+uBON/DiCgWoqA67oDoB6GPmK+lwcUc5x9ydolGUWsHnHx9/6lVVUAIJM2mJgD1j64wFTgLgxpN/L+2PXH+HEKFqhdHg2LKRfYwYaJt5YxGYT/wBWElvDUMQFbdgDAJiVv0iT0xzw9TKUmo/stSasy7/DFUEBqbCdsD1+AuJgWFtuvbHsnCshlq1FWFZ0YrfYiwBMiIJIxKtw6ir+GCpAvqGy2BhlEkG/UYgv8jK6od6ODw4cMcmNJn0w7+F+HOtQkA6o289r/XG+RKZb7Dwm0/MHEGZMzTZCTP4pGCEyrs6gKi32pqB630AR/wB2OpevTdNE/GK8jlKsDU2gAz22JPfucH0eDUCTABO3Umw3vh1S4cV/AJO56nzj9cFZXLlXCkm/4pj2MY6Vr7gbaADwtHCEIt1M/wDuHXEa3BBRflS0SIJ7f5w8r0ArgN+EiBffrP8AnFfEMuwcaULgLsDf3HTFlJMXgD4jw0LSVub5d5PbzGBuA8XFGpqGm9uZZ/8AsMMuL5uKdNdJBjaCfpaDhUlNZuFXre2C5Im5ZNDms8a51uVCgWgaSLW3JtjIZ6gXqEq7H0/tGGecrwseKCO0ST5E7e84oyzKY7gdD1jaCMCWpgDeMCiuxpmKjNve3yz19MFVY6ztiGZoanPNv3X+s4+p6ogxbZhe3bCUmLbImgpUgx6Eef64Dfhqk6tKz7g4ZxHTzxB6ewuJ/LGQovbIqQBB+sjAT/DwJ3A/7Th5Ryp6mfYfnj5qX7vh6Ay+p9nBECZmLH/WOUmdwLEg22BPmZO2NHkuFKGp6/lA5gQCJvaQN+uLM7lADyix2tb0AsMefLUa4OyMW+RFkMhT5gyqG66Rf8hBwwr8UammhVLatzpACr12iD+5wZSpAH7oPYiL+V5xeKQAmxtM6f7745/K7LR0k+QLhlOiGiCT1Jiw9zc/XEF4aZnVEwJgG0zuRgp6KqflW95HQnr5E9cRTNBVjTF+o9dowJZ/1Gjp/JA5UzZz/wCP5jT+mLmOhZdtK9G6+gHWewxXRrsZJK6egC395wdSqyVu3t5x0xF6eSqS5E68UJOkCsb/ADimLXvAYhR72HY4KqcSpqrGmr6iILPV5h3kQw9I3xUM1DSzkQY6Xk9THfFteu5INJ1AFzJ1f/EYLg+KoFJrktpZp2X7FVdiPvah9YWAcRHAmBWoaGXR1IggsDJv0KiJ39McpcXcXeqoXaUAQye+r++JVfDrFWNRj+E6oB85UyTv9cIns4FlGLWf5GdKm9KeWnJbVq18oMbrN+4xzOPWYqUqIokmzKbxuSw7TGE9bhPNFUh6e4BZgVm1iNzvucUrwRVM05Vwb80yO4/vgrWld2IoJYSQ2zdFDQC6xUdR1IJYG5mBt2P1x5vx/InxHaipLFNI0gzJN2NgI6T9MafjeWrNT5HKhV+UEySNjAucKuH8ZddSuDNofSWIuBJUnmtMeeH0bV6kaYzSSoH4NQbSVq0UU9GDMpLfziRNuo7YZcW4GKqK1OqEcQA1zI30s1jYi1yR3wwrcZZYNKijaRddRDMLCx0kMT2tGGGS4glalrhaDTJVmHvOxBifSMckpyvfRdRTRkTlnpaalUM5NgQIcepkSPz8sMci6yJdr9Jgj1vIG94OCeMMxZkDLRaOQVEUpVUno/SfS0Yu4W4ga0WlUGx0fZt7xI9jGGjK2nWRJRSWAilmQLFwb2l7j05RODny/NNjfuwuL+YxdWyyOACu/VehF5BFwfWDgfOJUGxaIkRvPrMx7H0x2eRLKJpbjuYZmOpTJAsDBPsQMALxnSxJpVBNpGqffSMfU2qagniCwmDBYH2sw9YwVls4bq5UmYBAgR/MDt2w/wCRSJyhfABm84katJWNwQ2++8nAi1ZAZWLSdgdrWsVB9yMPc1CgErM2PTFHgKbj/Pvhoa15ZGWk2KmyjPcyfp+VxHpgR0ZRsbdcaDuIBHTA9QgbfQmJ+uOqMvoTxfYpLDTAv7AX+uBa5iGI0x2X+mGtV1JtHpGB3BYwP39cWiLKFAVDOgRznT5rb2OCEqLNjAOIBI3UWxauWgyNSje18N2JR1VPQf3xJKhHfEquaIAm/oBI9vP2xStSb649cUaoFmjbOqCQzcu3zdI8xilOLCQAC09ew8rx54XUc5quKcjbmv8A5OOV84KcaqZWBAv7/Tyx5ig3+ztbbyGZmoC4PyuLkjrF5/xi9Q24YEbegJ6xNx5YDoZkPDQp1eV/pglSREEiDP8AvCVmmPFFiqDuAbXmPrYDEnS1jA9v2MdWoJ8j5+fli5lG439MK0rwUyVZdLfNHW2C0VVubgdz5/3xykgAvaYH1wLnKT3i8d774G2+xqpcHQtIyYF7G3X288Ry9BEOrUs7f4wMaTwQSdPb+snF9OmDeP8AUHtY3wHFvAm76LDRp5ikwYGQRMRYja8Qd9sLKvDiiKtPmAnlZRtNh6X3GGOXpJuBzA+dxEdPOMDV8y50gki+6m8dr+c4ZaclS6+wuSfIBS4fMB6bID1RyAT/AO0kge0YM/hHBmnXqKPu3DAj3/PBdGuwEag377H9cE7mARM/hBBPmMQ9yYyiqsDQnTNRgYO4BUE+g6xgRc7rcgKr6djBE/vzw0rMHJTSR5br6wdsC1Gpo3zBWFyFPT0k4z2rnAIuiLGpp5aVOB92RB8pg336YFrUlqgwppVNipgqekG1xfpGHtWiZ5SJI3HXuCDiimwJi+/7scJBReTSnRmslmKi6kZCfJob3H533vg+s4akAqhdJ5Z1EA/eBE+kEfTBFbLEmDAEiR798KM1lq4djPKHkAHb0B6R9cXejeVgk9V9jTL8SdSBIILKrRMyTAMH5l6Xw5y2ZUCDG5AM7nqJPn0OE2WokFG6AgmexFrA3hr27YtTKs8yhjqJJJMkiDMDpfrtiD07Q8ZNBPE8rTqQ7IgYEcwI1DvJsYi3XGfrq/iahWVRNgLncAWPU40lVwBo2eLTEHzj9jC2rlYYayrMewA73sOgw+jLGTanuJ0laZJBGx/xgTUabmWYg7STIHv1xf4ZBPNJ3kzHt0jH1TLzcib98delRKadEBm+xuf/AB8vPFVaoSbz07YseivVYHlY/v1xz+EnqT7460o9EG2UMR5A+fXEmUGCQB6iZ+mJ/wAKB1+uOCkwmMVSQmQcAbyLdv8AOC0ofZa5Av3/APGI39O+BmJm98MaCyhEm94j9n3ti0Em2mTkLmNzt+/PFVSgCdpxdUnqLj9xjgv5YSq4CmUZFla2orHr28sS4lQLCzWHWcdymRE3Yn039JxDPotgP9+2JJK7Re3WSnKI/hf9TSNpG48pwxfOiABeBvN7+WF+XXlZJN4K+RHb1xyhwwzJJM9JvPvjamkpZbAptKkO8lXHe3n0wVr5gQw9BBtaxG+EaOV/zguhSGoAbmb9I+tscs9Pa7svDUbxQ5FVbjUBadrx7/rgWlmASQL+ZH6En+mLabrYET59fTvGCMzw+nNu0x28gcCKTQz3WUnNnb8hv74iaim5kHz/AE/zjrEDYADz6+2Jhx0Kk+W+Fa6GT+TtCr6CeuJ5ihMSBvPviupSUmGEnoBO+O1s3pWZMC0f2G+FadGbSB8+hgi4jt1+mK8qVB1atJF9JFx77b9cD5vicSY7bkk/QYSeJUqNKhpJgnp5co/qcZacngXyKzUGsDqLRB3Mxv6G2JGhlqagtSRQTuJkT6XwnyfDqkRUaV6KAIBtc9ScdfKAOSQd+56fX0tiMvTt8yCpsZ1uIww0AwLQwvH64MquHVGgA+sevrgSjRUHlW/nf+uC6w5RcgzsD+4xvEk8G5KXK9fyxCuqkdf6/XF9Hh4In5j3n+2JVMoNPymPTFIxYjQCtRQCJuBtAj+3fB2SzKuBEbWE4DOW0zE6d4AF/IT+98Kf4arSfVTllvykQYOGcNxraH5rq0zM9j0Pn6YF4mysoSVHb19d8V5Srqs9NhB5WIH0OFXHMmzEOssqbgGCD3jeMLCCcqeA7sBuWyumYexPc79r3j3wQ2XP4R6g/wCcKss5KltUyZkdNsGLWbabjFnGhE0W6dI2P6/5xFaqzv7YktcxcTP798A5jKMTKkCenT64pptN5Fl9DDEGWx9O+BKVZhuPp/jF38TNj+/bHSrRJ5IGneTi3xALspbzk/l/bFIXzxNaVt8PYhU4vtGOpbefr/jF1SlBE2IHX6/SMVMMB8jUUeMwqEGFlREG0e/l1xVR0k9QekfnfET74Io2F4wXS4Fy+SKUgp6TgkVrQIBxzSGggEzbE62UbUDH0EYm+MjrHAJWViDJO/QfnghqTKqkavXa/fBBXT5k9scrAgdyPp7YnGVldpzIsS4DNPc9sPqNOE8hhBlaMQY9L9fbDtcwTTHQ72H9tsLqQ3ZQ8JVycelvce+BFAE3v+xHljjV+5jtJ38/LFdKsGEi/p1xNKkFu+CTmCFkT5XP16DERSsTcg9uvr1xFahN437jBYYBZ3I/d/TGugFFLfUVBtItti4uNMfKTtA/XyOJ1DKk27/6wFSSoSSSIPnsJ6+2BTZroI1AtEbW9u35YtgnTAFv3EdMUBAQQD//AD07RgnKqy3UqTbcR7QLzjQ0tzM50WBG/CdQ3gY4ATuOXqQdvbBFPiB52AgExYxNomY8jbsMTymrS4gMIm8WiPzAOLP01MXyCyqrUzuCDe4G5jaMEiqyqIJgzG/7nH1UGSCbRM9/cYGFdSTysDO8227GfqMBq8cGugtaw+9IBG+/54ozFZCJJJA6D/GO/wATAtfFa1VMyBfoBiTXyHd0galSESZIm09B2jsMSqIir0APQYLponQEYozmUnaMDYmwXQGOG04/DPnAj6Y7V4TtDkEbTcYJpEqNMAew/LHxrdCZxWUbWAJooak1gWXe8DHHyrA7na1v3bETUucWLmidyT0veBgrTaBabBxS8r9v84NfhD+H4kJHk4ke2IK8HfH1WCP3+mKQ+wMENEb9cX5DJa6qqGgmd7z5ASJPa+OwCAQekEefQj2x3VpuDeInt6dsVTpom1ZDi9N1rMHJJERPaBH5YF1eQ+uLHMne/fFZXBcrdoCwD00Hri8UARbfzxUo0kxgtcQk30yiSOZYc0E39MGVqlyRbqPLFIUA2GKTVIOFdSKLAVRU/XHXG/lv5euIZK7X6XwZVSWK9J/pjKCrcw7+kUZe4LXt0t9f9Y7SpWsSf6X2OPig1sBYR3xzwtJIBPf3xm1ttConSoE2aCb7dPLHTTgA7f0/tip6pU274sSqSvtiTvkqsFCWkgbnefPBCkwZIUeXW+x/XAIzBtfv/v8APBWWqkhvKcNKNCbsl5UhDpN77zselsL8vmYWGEdztftg+lVJBOK80kiev+sCDrkDPqQUrJkN5d/ruMG5StpgtJPWN/3ffCqryiRvE+8Tg6hmS6gmOlhtfFoKsoDYdTqK6abzc99948/84HNPSt5Bned7m2LeH5cVH0mQPLECeaoOi7fXHRB76sRqgLPV9RiTAOxjrf8AZxGhVWNNxNsG5yFnlUyTuPTY7iJ6YU1PkHrH5fr54acBNwQ3UA/TElFsLaVY29Tglax+pxyuFDp2FIfXyxZ4xO+B6TmfbHUc2wKGL0ubwR6fsYprZUD+4xJGxbGAm0xWhLXpkHviovB7YbVqQM+mAfAGrHSpYJNF1OrIsCYF/LznpiVVZAPf93xdTpgbWxOsOSexwo6vsC1FQYJmRbpixK0xbHHGOKInCcmPqiD0xQV9MWK2Ky+CkDB/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505200"/>
            <a:ext cx="3505200" cy="2282162"/>
          </a:xfrm>
          <a:prstGeom prst="rect">
            <a:avLst/>
          </a:prstGeom>
        </p:spPr>
      </p:pic>
      <p:pic>
        <p:nvPicPr>
          <p:cNvPr id="9" name="Picture 8" descr="dump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124200"/>
            <a:ext cx="3505200" cy="24588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Gained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Starting </a:t>
            </a:r>
            <a:r>
              <a:rPr lang="en-US" dirty="0"/>
              <a:t>in 2017, students must pass Keystone Tests for graduation (this year's </a:t>
            </a:r>
            <a:r>
              <a:rPr lang="en-US" dirty="0" smtClean="0"/>
              <a:t>9th </a:t>
            </a:r>
            <a:r>
              <a:rPr lang="en-US" dirty="0"/>
              <a:t>graders)</a:t>
            </a:r>
          </a:p>
          <a:p>
            <a:r>
              <a:rPr lang="en-US" dirty="0" smtClean="0"/>
              <a:t>PBAs </a:t>
            </a:r>
            <a:r>
              <a:rPr lang="en-US" dirty="0"/>
              <a:t>are used for students who fail the Keystones two times.  After two failures, students will then move to project.  Current 9-12 students now are not held to this standard for graduation.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ALL </a:t>
            </a:r>
            <a:r>
              <a:rPr lang="en-US" b="1" dirty="0">
                <a:solidFill>
                  <a:srgbClr val="C00000"/>
                </a:solidFill>
              </a:rPr>
              <a:t>PROJECTS ARE ELECTRONIC AND MUST BE SUBMITTED ELECTRONICALLY TO THE STATE.  SOME THINGS MAY NEED TO BE UPLOADED.</a:t>
            </a:r>
          </a:p>
          <a:p>
            <a:r>
              <a:rPr lang="en-US" dirty="0" smtClean="0"/>
              <a:t>One project </a:t>
            </a:r>
            <a:r>
              <a:rPr lang="en-US" dirty="0"/>
              <a:t>per </a:t>
            </a:r>
            <a:r>
              <a:rPr lang="en-US" dirty="0" smtClean="0"/>
              <a:t>module:  students </a:t>
            </a:r>
            <a:r>
              <a:rPr lang="en-US" dirty="0"/>
              <a:t>will get assigned the module of which they failed.  Could be </a:t>
            </a:r>
            <a:r>
              <a:rPr lang="en-US" dirty="0" smtClean="0"/>
              <a:t>one </a:t>
            </a:r>
            <a:r>
              <a:rPr lang="en-US" dirty="0"/>
              <a:t>module or both.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Our IEP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399"/>
          </a:xfrm>
        </p:spPr>
        <p:txBody>
          <a:bodyPr>
            <a:normAutofit/>
          </a:bodyPr>
          <a:lstStyle/>
          <a:p>
            <a:r>
              <a:rPr lang="en-US" sz="4000" dirty="0"/>
              <a:t>IEPs Trump All:  every student must take a Keystone exam at least once.  </a:t>
            </a:r>
            <a:endParaRPr lang="en-US" sz="4000" dirty="0" smtClean="0"/>
          </a:p>
          <a:p>
            <a:pPr lvl="1"/>
            <a:r>
              <a:rPr lang="en-US" sz="3600" dirty="0" smtClean="0"/>
              <a:t>It </a:t>
            </a:r>
            <a:r>
              <a:rPr lang="en-US" sz="3600" dirty="0"/>
              <a:t>is the determination of the IEP team when to move to project.  </a:t>
            </a:r>
            <a:endParaRPr lang="en-US" sz="3600" dirty="0" smtClean="0"/>
          </a:p>
          <a:p>
            <a:pPr lvl="2"/>
            <a:r>
              <a:rPr lang="en-US" sz="3200" dirty="0" smtClean="0"/>
              <a:t>Example</a:t>
            </a:r>
            <a:r>
              <a:rPr lang="en-US" sz="3200" dirty="0"/>
              <a:t>, after one failure, it could mean an IEP student moves directly to project.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Frame for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Projects will have a due date </a:t>
            </a:r>
            <a:r>
              <a:rPr lang="en-US" dirty="0" smtClean="0"/>
              <a:t>/"</a:t>
            </a:r>
            <a:r>
              <a:rPr lang="en-US" dirty="0"/>
              <a:t>target date" for review to the tutor and submission electronically to the state.  Submissions will likely be January and mid May to meet all types of graduation dates and times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1" name="Picture 3" descr="C:\Users\Joe Svetecz\AppData\Local\Microsoft\Windows\Temporary Internet Files\Content.IE5\V1T1UGV8\MC9002813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267200"/>
            <a:ext cx="2286000" cy="2098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Frame For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Projects </a:t>
            </a:r>
            <a:r>
              <a:rPr lang="en-US" dirty="0"/>
              <a:t>must be done under supervisory conditions (just like a test); students will not be allowed to work on PBAs at home.  It must be done in the presence of a Tutor (who is and must be certified in that content area).  There can also be an assistant such as a paraprofessional / IA.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Tutor </a:t>
            </a:r>
            <a:r>
              <a:rPr lang="en-US" dirty="0"/>
              <a:t>and assistant cannot help students in any way to complete an activity/project.  However, teachers can help students review and upload something for submission.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project (per module) should take about 5-7 hours to complete...could be more if slow learner.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the Projects Be Graded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</a:t>
            </a:r>
            <a:r>
              <a:rPr lang="en-US" dirty="0"/>
              <a:t>projects get submitted, PDE and </a:t>
            </a:r>
            <a:r>
              <a:rPr lang="en-US" dirty="0" err="1"/>
              <a:t>PaTTAN</a:t>
            </a:r>
            <a:r>
              <a:rPr lang="en-US" dirty="0"/>
              <a:t> is looking for Teachers, Administrators, and Curriculum Specialists to serve on a panel to evaluate the projects and put the Pass/Fail on a project.  WHAT WILL THAT LEAD TO?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amount of projects, time needed, and stipend is TBD at this point.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Were Told As Designers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Each module project will assess the Assessment Anchors and Eligible Content with in that module only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PBAs </a:t>
            </a:r>
            <a:r>
              <a:rPr lang="en-US" dirty="0"/>
              <a:t>are module specific and should be tied to as many AA/EC as it is reasonable to create a cohesive project.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Were Told As Designers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Project may and will include multiple tasks.  Projects should reflect DOK Levels 2 and 3 (Levels of the Keystone Exams)...however, Keystones are created by an outside company...college entrance level.</a:t>
            </a:r>
          </a:p>
          <a:p>
            <a:r>
              <a:rPr lang="en-US" dirty="0" smtClean="0"/>
              <a:t>**I had a few DOK level 4 STEMS (…construct a logical argument)—was told to change them!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There needs to be resource links embedded within the project for students to access and look at in order to learn more about the content/tasks to attempt and complete a given section.  This is usually a web address to be clicked on, or a hover-over for vocabulary.</a:t>
            </a:r>
          </a:p>
          <a:p>
            <a:endParaRPr lang="en-US" dirty="0" smtClean="0"/>
          </a:p>
          <a:p>
            <a:r>
              <a:rPr lang="en-US" dirty="0" smtClean="0"/>
              <a:t>We called it legalized cheating for some!</a:t>
            </a:r>
            <a:endParaRPr lang="en-US" dirty="0"/>
          </a:p>
        </p:txBody>
      </p:sp>
      <p:pic>
        <p:nvPicPr>
          <p:cNvPr id="6145" name="Picture 1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58387">
            <a:off x="6204310" y="149226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713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Project Based Assessments for Students Who Fail the Keystone Exams</vt:lpstr>
      <vt:lpstr>Information Gained</vt:lpstr>
      <vt:lpstr>For Our IEP Students</vt:lpstr>
      <vt:lpstr>Time Frame for Projects</vt:lpstr>
      <vt:lpstr>Time Frame For Projects</vt:lpstr>
      <vt:lpstr>How Will the Projects Be Graded</vt:lpstr>
      <vt:lpstr>What We Were Told As Designers</vt:lpstr>
      <vt:lpstr>What We Were Told As Designers</vt:lpstr>
      <vt:lpstr>Resources</vt:lpstr>
      <vt:lpstr>Strategies to Utilize for PBA’s</vt:lpstr>
      <vt:lpstr>Strategies To Utilize For PBAs</vt:lpstr>
      <vt:lpstr>Scenario Based For Real Life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Based Assessments for Students Who Fail the Keystone Exams</dc:title>
  <dc:creator>Joe Svetecz</dc:creator>
  <cp:lastModifiedBy>Cathy Enders</cp:lastModifiedBy>
  <cp:revision>13</cp:revision>
  <dcterms:created xsi:type="dcterms:W3CDTF">2013-12-04T23:11:16Z</dcterms:created>
  <dcterms:modified xsi:type="dcterms:W3CDTF">2014-02-10T15:44:22Z</dcterms:modified>
</cp:coreProperties>
</file>